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96" r:id="rId1"/>
  </p:sldMasterIdLst>
  <p:notesMasterIdLst>
    <p:notesMasterId r:id="rId8"/>
  </p:notesMasterIdLst>
  <p:handoutMasterIdLst>
    <p:handoutMasterId r:id="rId9"/>
  </p:handoutMasterIdLst>
  <p:sldIdLst>
    <p:sldId id="256" r:id="rId2"/>
    <p:sldId id="279" r:id="rId3"/>
    <p:sldId id="280" r:id="rId4"/>
    <p:sldId id="282" r:id="rId5"/>
    <p:sldId id="283" r:id="rId6"/>
    <p:sldId id="284" r:id="rId7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cción predeterminada" id="{ECC50217-E930-7A43-B2AE-3D1C29936B50}">
          <p14:sldIdLst>
            <p14:sldId id="256"/>
          </p14:sldIdLst>
        </p14:section>
        <p14:section name="Sección sin título" id="{652E484A-463F-F44D-A322-9649E2DD4A42}">
          <p14:sldIdLst>
            <p14:sldId id="279"/>
            <p14:sldId id="280"/>
            <p14:sldId id="282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251">
          <p15:clr>
            <a:srgbClr val="A4A3A4"/>
          </p15:clr>
        </p15:guide>
        <p15:guide id="2" pos="27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01E3E"/>
    <a:srgbClr val="0500EB"/>
    <a:srgbClr val="CC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0" autoAdjust="0"/>
    <p:restoredTop sz="94553" autoAdjust="0"/>
  </p:normalViewPr>
  <p:slideViewPr>
    <p:cSldViewPr>
      <p:cViewPr>
        <p:scale>
          <a:sx n="104" d="100"/>
          <a:sy n="104" d="100"/>
        </p:scale>
        <p:origin x="-72" y="24"/>
      </p:cViewPr>
      <p:guideLst>
        <p:guide orient="horz" pos="2251"/>
        <p:guide pos="27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ADATA%20UFD:Estadi&#769;stica%20CEEG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ADATA%20UFD:Estadi&#769;stica%20CEEG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ADATA%20UFD:Estadi&#769;stica%20CEEG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ADATA%20UFD:Estadi&#769;stica%20CEEG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ADATA%20UFD:Estadi&#769;stica%20CEE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23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v>No.  DE CASOS DENUNCIADOS</c:v>
          </c:tx>
          <c:dLbls>
            <c:txPr>
              <a:bodyPr/>
              <a:lstStyle/>
              <a:p>
                <a:pPr>
                  <a:defRPr>
                    <a:solidFill>
                      <a:schemeClr val="bg2">
                        <a:lumMod val="25000"/>
                      </a:schemeClr>
                    </a:solidFill>
                  </a:defRPr>
                </a:pPr>
                <a:endParaRPr lang="es-ES"/>
              </a:p>
            </c:txPr>
            <c:showVal val="1"/>
          </c:dLbls>
          <c:cat>
            <c:strRef>
              <c:f>'casos por entidad'!$A$16:$A$20</c:f>
              <c:strCache>
                <c:ptCount val="5"/>
                <c:pt idx="0">
                  <c:v>2006 2009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strCache>
            </c:strRef>
          </c:cat>
          <c:val>
            <c:numRef>
              <c:f>'casos por entidad'!$B$16:$B$20</c:f>
              <c:numCache>
                <c:formatCode>General</c:formatCode>
                <c:ptCount val="5"/>
                <c:pt idx="0">
                  <c:v>7</c:v>
                </c:pt>
                <c:pt idx="1">
                  <c:v>11</c:v>
                </c:pt>
                <c:pt idx="2">
                  <c:v>8</c:v>
                </c:pt>
                <c:pt idx="3">
                  <c:v>1</c:v>
                </c:pt>
                <c:pt idx="4">
                  <c:v>6</c:v>
                </c:pt>
              </c:numCache>
            </c:numRef>
          </c:val>
        </c:ser>
        <c:dLbls>
          <c:showVal val="1"/>
        </c:dLbls>
        <c:gapWidth val="75"/>
        <c:axId val="57973760"/>
        <c:axId val="59011840"/>
      </c:barChart>
      <c:catAx>
        <c:axId val="579737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>
                <a:solidFill>
                  <a:srgbClr val="06436B"/>
                </a:solidFill>
              </a:defRPr>
            </a:pPr>
            <a:endParaRPr lang="es-ES"/>
          </a:p>
        </c:txPr>
        <c:crossAx val="59011840"/>
        <c:crosses val="autoZero"/>
        <c:auto val="1"/>
        <c:lblAlgn val="ctr"/>
        <c:lblOffset val="100"/>
      </c:catAx>
      <c:valAx>
        <c:axId val="5901184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5797376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200">
              <a:solidFill>
                <a:srgbClr val="06436B"/>
              </a:solidFill>
            </a:defRPr>
          </a:pPr>
          <a:endParaRPr lang="es-ES"/>
        </a:p>
      </c:txPr>
    </c:legend>
    <c:plotVisOnly val="1"/>
    <c:dispBlanksAs val="gap"/>
  </c:chart>
  <c:txPr>
    <a:bodyPr/>
    <a:lstStyle/>
    <a:p>
      <a:pPr>
        <a:defRPr sz="1800"/>
      </a:pPr>
      <a:endParaRPr lang="es-E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23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dLbls>
          <c:showVal val="1"/>
        </c:dLbls>
        <c:gapWidth val="75"/>
        <c:axId val="59041664"/>
        <c:axId val="59043200"/>
      </c:barChart>
      <c:catAx>
        <c:axId val="590416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>
                <a:solidFill>
                  <a:srgbClr val="06436B"/>
                </a:solidFill>
              </a:defRPr>
            </a:pPr>
            <a:endParaRPr lang="es-ES"/>
          </a:p>
        </c:txPr>
        <c:crossAx val="59043200"/>
        <c:crosses val="autoZero"/>
        <c:auto val="1"/>
        <c:lblAlgn val="ctr"/>
        <c:lblOffset val="100"/>
      </c:catAx>
      <c:valAx>
        <c:axId val="5904320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5904166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200">
              <a:solidFill>
                <a:srgbClr val="06436B"/>
              </a:solidFill>
            </a:defRPr>
          </a:pPr>
          <a:endParaRPr lang="es-ES"/>
        </a:p>
      </c:txPr>
    </c:legend>
    <c:plotVisOnly val="1"/>
    <c:dispBlanksAs val="gap"/>
  </c:chart>
  <c:txPr>
    <a:bodyPr/>
    <a:lstStyle/>
    <a:p>
      <a:pPr>
        <a:defRPr sz="1800"/>
      </a:pPr>
      <a:endParaRPr lang="es-E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b="1"/>
                </a:pPr>
                <a:endParaRPr lang="es-ES"/>
              </a:p>
            </c:txPr>
            <c:showPercent val="1"/>
            <c:showLeaderLines val="1"/>
          </c:dLbls>
          <c:cat>
            <c:strRef>
              <c:f>'Tipos de casos'!$A$46:$A$53</c:f>
              <c:strCache>
                <c:ptCount val="8"/>
                <c:pt idx="0">
                  <c:v>Acoso</c:v>
                </c:pt>
                <c:pt idx="1">
                  <c:v>Agresión</c:v>
                </c:pt>
                <c:pt idx="2">
                  <c:v>Discriminación</c:v>
                </c:pt>
                <c:pt idx="3">
                  <c:v>Hostigamiento</c:v>
                </c:pt>
                <c:pt idx="4">
                  <c:v>Presión laboral</c:v>
                </c:pt>
                <c:pt idx="5">
                  <c:v>Abuso</c:v>
                </c:pt>
                <c:pt idx="6">
                  <c:v>Difamación</c:v>
                </c:pt>
                <c:pt idx="7">
                  <c:v>Misoginia</c:v>
                </c:pt>
              </c:strCache>
            </c:strRef>
          </c:cat>
          <c:val>
            <c:numRef>
              <c:f>'Tipos de casos'!$B$46:$B$53</c:f>
              <c:numCache>
                <c:formatCode>General</c:formatCode>
                <c:ptCount val="8"/>
                <c:pt idx="0">
                  <c:v>12</c:v>
                </c:pt>
                <c:pt idx="1">
                  <c:v>6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80059334171614482"/>
          <c:y val="0.26240435558938002"/>
          <c:w val="0.16125594249480599"/>
          <c:h val="0.5832766443228049"/>
        </c:manualLayout>
      </c:layout>
      <c:txPr>
        <a:bodyPr/>
        <a:lstStyle/>
        <a:p>
          <a:pPr>
            <a:defRPr sz="1050" b="1">
              <a:solidFill>
                <a:srgbClr val="06436B"/>
              </a:solidFill>
            </a:defRPr>
          </a:pPr>
          <a:endParaRPr lang="es-ES"/>
        </a:p>
      </c:txPr>
    </c:legend>
    <c:plotVisOnly val="1"/>
    <c:dispBlanksAs val="zero"/>
  </c:chart>
  <c:txPr>
    <a:bodyPr/>
    <a:lstStyle/>
    <a:p>
      <a:pPr>
        <a:defRPr>
          <a:latin typeface="Arial"/>
          <a:cs typeface="Arial"/>
        </a:defRPr>
      </a:pPr>
      <a:endParaRPr lang="es-E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23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dLbls>
          <c:showVal val="1"/>
        </c:dLbls>
        <c:gapWidth val="75"/>
        <c:axId val="59396480"/>
        <c:axId val="59398016"/>
      </c:barChart>
      <c:catAx>
        <c:axId val="5939648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>
                <a:solidFill>
                  <a:srgbClr val="06436B"/>
                </a:solidFill>
              </a:defRPr>
            </a:pPr>
            <a:endParaRPr lang="es-ES"/>
          </a:p>
        </c:txPr>
        <c:crossAx val="59398016"/>
        <c:crosses val="autoZero"/>
        <c:auto val="1"/>
        <c:lblAlgn val="ctr"/>
        <c:lblOffset val="100"/>
      </c:catAx>
      <c:valAx>
        <c:axId val="5939801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5939648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200">
              <a:solidFill>
                <a:srgbClr val="06436B"/>
              </a:solidFill>
            </a:defRPr>
          </a:pPr>
          <a:endParaRPr lang="es-ES"/>
        </a:p>
      </c:txPr>
    </c:legend>
    <c:plotVisOnly val="1"/>
    <c:dispBlanksAs val="gap"/>
  </c:chart>
  <c:txPr>
    <a:bodyPr/>
    <a:lstStyle/>
    <a:p>
      <a:pPr>
        <a:defRPr sz="1800"/>
      </a:pPr>
      <a:endParaRPr lang="es-E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style val="18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'casos por entidad'!$B$43</c:f>
              <c:strCache>
                <c:ptCount val="1"/>
                <c:pt idx="0">
                  <c:v>2006-2009</c:v>
                </c:pt>
              </c:strCache>
            </c:strRef>
          </c:tx>
          <c:dLbls>
            <c:numFmt formatCode="General" sourceLinked="0"/>
            <c:txPr>
              <a:bodyPr/>
              <a:lstStyle/>
              <a:p>
                <a:pPr>
                  <a:defRPr sz="1200" b="1">
                    <a:solidFill>
                      <a:srgbClr val="06436B"/>
                    </a:solidFill>
                  </a:defRPr>
                </a:pPr>
                <a:endParaRPr lang="es-ES"/>
              </a:p>
            </c:txPr>
            <c:showVal val="1"/>
          </c:dLbls>
          <c:cat>
            <c:multiLvlStrRef>
              <c:f>'casos por entidad'!$C$41:$H$42</c:f>
              <c:multiLvlStrCache>
                <c:ptCount val="6"/>
                <c:lvl>
                  <c:pt idx="2">
                    <c:v>Centros</c:v>
                  </c:pt>
                </c:lvl>
                <c:lvl>
                  <c:pt idx="0">
                    <c:v>Facultades</c:v>
                  </c:pt>
                  <c:pt idx="1">
                    <c:v>Escuelas </c:v>
                  </c:pt>
                  <c:pt idx="2">
                    <c:v>Institutos y</c:v>
                  </c:pt>
                  <c:pt idx="3">
                    <c:v>Posgrado</c:v>
                  </c:pt>
                  <c:pt idx="4">
                    <c:v>Dependencias</c:v>
                  </c:pt>
                  <c:pt idx="5">
                    <c:v>Otro</c:v>
                  </c:pt>
                </c:lvl>
              </c:multiLvlStrCache>
            </c:multiLvlStrRef>
          </c:cat>
          <c:val>
            <c:numRef>
              <c:f>'casos por entidad'!$C$43:$H$43</c:f>
              <c:numCache>
                <c:formatCode>General</c:formatCode>
                <c:ptCount val="6"/>
                <c:pt idx="0">
                  <c:v>2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'casos por entidad'!$B$44</c:f>
              <c:strCache>
                <c:ptCount val="1"/>
                <c:pt idx="0">
                  <c:v>2010</c:v>
                </c:pt>
              </c:strCache>
            </c:strRef>
          </c:tx>
          <c:dLbls>
            <c:txPr>
              <a:bodyPr/>
              <a:lstStyle/>
              <a:p>
                <a:pPr>
                  <a:defRPr sz="1100" b="1">
                    <a:solidFill>
                      <a:srgbClr val="06436B"/>
                    </a:solidFill>
                  </a:defRPr>
                </a:pPr>
                <a:endParaRPr lang="es-ES"/>
              </a:p>
            </c:txPr>
            <c:showVal val="1"/>
          </c:dLbls>
          <c:cat>
            <c:multiLvlStrRef>
              <c:f>'casos por entidad'!$C$41:$H$42</c:f>
              <c:multiLvlStrCache>
                <c:ptCount val="6"/>
                <c:lvl>
                  <c:pt idx="2">
                    <c:v>Centros</c:v>
                  </c:pt>
                </c:lvl>
                <c:lvl>
                  <c:pt idx="0">
                    <c:v>Facultades</c:v>
                  </c:pt>
                  <c:pt idx="1">
                    <c:v>Escuelas </c:v>
                  </c:pt>
                  <c:pt idx="2">
                    <c:v>Institutos y</c:v>
                  </c:pt>
                  <c:pt idx="3">
                    <c:v>Posgrado</c:v>
                  </c:pt>
                  <c:pt idx="4">
                    <c:v>Dependencias</c:v>
                  </c:pt>
                  <c:pt idx="5">
                    <c:v>Otro</c:v>
                  </c:pt>
                </c:lvl>
              </c:multiLvlStrCache>
            </c:multiLvlStrRef>
          </c:cat>
          <c:val>
            <c:numRef>
              <c:f>'casos por entidad'!$C$44:$H$44</c:f>
              <c:numCache>
                <c:formatCode>General</c:formatCode>
                <c:ptCount val="6"/>
                <c:pt idx="0">
                  <c:v>4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ser>
          <c:idx val="2"/>
          <c:order val="2"/>
          <c:tx>
            <c:strRef>
              <c:f>'casos por entidad'!$B$45</c:f>
              <c:strCache>
                <c:ptCount val="1"/>
                <c:pt idx="0">
                  <c:v>2011</c:v>
                </c:pt>
              </c:strCache>
            </c:strRef>
          </c:tx>
          <c:dLbls>
            <c:txPr>
              <a:bodyPr/>
              <a:lstStyle/>
              <a:p>
                <a:pPr>
                  <a:defRPr sz="1100" b="1">
                    <a:solidFill>
                      <a:srgbClr val="06436B"/>
                    </a:solidFill>
                  </a:defRPr>
                </a:pPr>
                <a:endParaRPr lang="es-ES"/>
              </a:p>
            </c:txPr>
            <c:showVal val="1"/>
          </c:dLbls>
          <c:cat>
            <c:multiLvlStrRef>
              <c:f>'casos por entidad'!$C$41:$H$42</c:f>
              <c:multiLvlStrCache>
                <c:ptCount val="6"/>
                <c:lvl>
                  <c:pt idx="2">
                    <c:v>Centros</c:v>
                  </c:pt>
                </c:lvl>
                <c:lvl>
                  <c:pt idx="0">
                    <c:v>Facultades</c:v>
                  </c:pt>
                  <c:pt idx="1">
                    <c:v>Escuelas </c:v>
                  </c:pt>
                  <c:pt idx="2">
                    <c:v>Institutos y</c:v>
                  </c:pt>
                  <c:pt idx="3">
                    <c:v>Posgrado</c:v>
                  </c:pt>
                  <c:pt idx="4">
                    <c:v>Dependencias</c:v>
                  </c:pt>
                  <c:pt idx="5">
                    <c:v>Otro</c:v>
                  </c:pt>
                </c:lvl>
              </c:multiLvlStrCache>
            </c:multiLvlStrRef>
          </c:cat>
          <c:val>
            <c:numRef>
              <c:f>'casos por entidad'!$C$45:$H$45</c:f>
              <c:numCache>
                <c:formatCode>General</c:formatCode>
                <c:ptCount val="6"/>
                <c:pt idx="0">
                  <c:v>5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3"/>
          <c:order val="3"/>
          <c:tx>
            <c:strRef>
              <c:f>'casos por entidad'!$B$46</c:f>
              <c:strCache>
                <c:ptCount val="1"/>
                <c:pt idx="0">
                  <c:v>2012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>
                    <a:solidFill>
                      <a:srgbClr val="06436B"/>
                    </a:solidFill>
                  </a:defRPr>
                </a:pPr>
                <a:endParaRPr lang="es-ES"/>
              </a:p>
            </c:txPr>
            <c:showVal val="1"/>
          </c:dLbls>
          <c:cat>
            <c:multiLvlStrRef>
              <c:f>'casos por entidad'!$C$41:$H$42</c:f>
              <c:multiLvlStrCache>
                <c:ptCount val="6"/>
                <c:lvl>
                  <c:pt idx="2">
                    <c:v>Centros</c:v>
                  </c:pt>
                </c:lvl>
                <c:lvl>
                  <c:pt idx="0">
                    <c:v>Facultades</c:v>
                  </c:pt>
                  <c:pt idx="1">
                    <c:v>Escuelas </c:v>
                  </c:pt>
                  <c:pt idx="2">
                    <c:v>Institutos y</c:v>
                  </c:pt>
                  <c:pt idx="3">
                    <c:v>Posgrado</c:v>
                  </c:pt>
                  <c:pt idx="4">
                    <c:v>Dependencias</c:v>
                  </c:pt>
                  <c:pt idx="5">
                    <c:v>Otro</c:v>
                  </c:pt>
                </c:lvl>
              </c:multiLvlStrCache>
            </c:multiLvlStrRef>
          </c:cat>
          <c:val>
            <c:numRef>
              <c:f>'casos por entidad'!$C$46:$H$46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4"/>
          <c:order val="4"/>
          <c:tx>
            <c:strRef>
              <c:f>'casos por entidad'!$B$47</c:f>
              <c:strCache>
                <c:ptCount val="1"/>
                <c:pt idx="0">
                  <c:v>2013</c:v>
                </c:pt>
              </c:strCache>
            </c:strRef>
          </c:tx>
          <c:dLbls>
            <c:txPr>
              <a:bodyPr/>
              <a:lstStyle/>
              <a:p>
                <a:pPr>
                  <a:defRPr sz="1100" b="1">
                    <a:solidFill>
                      <a:srgbClr val="06436B"/>
                    </a:solidFill>
                  </a:defRPr>
                </a:pPr>
                <a:endParaRPr lang="es-ES"/>
              </a:p>
            </c:txPr>
            <c:showVal val="1"/>
          </c:dLbls>
          <c:cat>
            <c:multiLvlStrRef>
              <c:f>'casos por entidad'!$C$41:$H$42</c:f>
              <c:multiLvlStrCache>
                <c:ptCount val="6"/>
                <c:lvl>
                  <c:pt idx="2">
                    <c:v>Centros</c:v>
                  </c:pt>
                </c:lvl>
                <c:lvl>
                  <c:pt idx="0">
                    <c:v>Facultades</c:v>
                  </c:pt>
                  <c:pt idx="1">
                    <c:v>Escuelas </c:v>
                  </c:pt>
                  <c:pt idx="2">
                    <c:v>Institutos y</c:v>
                  </c:pt>
                  <c:pt idx="3">
                    <c:v>Posgrado</c:v>
                  </c:pt>
                  <c:pt idx="4">
                    <c:v>Dependencias</c:v>
                  </c:pt>
                  <c:pt idx="5">
                    <c:v>Otro</c:v>
                  </c:pt>
                </c:lvl>
              </c:multiLvlStrCache>
            </c:multiLvlStrRef>
          </c:cat>
          <c:val>
            <c:numRef>
              <c:f>'casos por entidad'!$C$47:$H$47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</c:numCache>
            </c:numRef>
          </c:val>
        </c:ser>
        <c:dLbls>
          <c:showVal val="1"/>
        </c:dLbls>
        <c:gapWidth val="75"/>
        <c:shape val="box"/>
        <c:axId val="59064320"/>
        <c:axId val="59065856"/>
        <c:axId val="0"/>
      </c:bar3DChart>
      <c:catAx>
        <c:axId val="5906432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chemeClr val="bg2">
                    <a:lumMod val="25000"/>
                  </a:schemeClr>
                </a:solidFill>
              </a:defRPr>
            </a:pPr>
            <a:endParaRPr lang="es-ES"/>
          </a:p>
        </c:txPr>
        <c:crossAx val="59065856"/>
        <c:crosses val="autoZero"/>
        <c:auto val="1"/>
        <c:lblAlgn val="ctr"/>
        <c:lblOffset val="100"/>
      </c:catAx>
      <c:valAx>
        <c:axId val="5906585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590643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1474221820818399"/>
          <c:y val="1.7120758135321602E-3"/>
          <c:w val="0.34466742141884898"/>
          <c:h val="5.7284974333960501E-2"/>
        </c:manualLayout>
      </c:layout>
      <c:txPr>
        <a:bodyPr/>
        <a:lstStyle/>
        <a:p>
          <a:pPr>
            <a:defRPr b="1">
              <a:solidFill>
                <a:srgbClr val="06436B"/>
              </a:solidFill>
            </a:defRPr>
          </a:pPr>
          <a:endParaRPr lang="es-ES"/>
        </a:p>
      </c:txPr>
    </c:legend>
    <c:plotVisOnly val="1"/>
    <c:dispBlanksAs val="gap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0.22521</cdr:x>
      <cdr:y>0.89277</cdr:y>
    </cdr:from>
    <cdr:to>
      <cdr:x>0.30227</cdr:x>
      <cdr:y>0.95711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1770410" y="3843635"/>
          <a:ext cx="60585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MX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200" b="1" dirty="0" smtClean="0">
              <a:solidFill>
                <a:srgbClr val="06436B"/>
              </a:solidFill>
            </a:rPr>
            <a:t>12,1%</a:t>
          </a:r>
          <a:endParaRPr lang="es-ES" sz="1200" b="1" dirty="0">
            <a:solidFill>
              <a:srgbClr val="06436B"/>
            </a:solidFill>
          </a:endParaRPr>
        </a:p>
      </cdr:txBody>
    </cdr:sp>
  </cdr:relSizeAnchor>
  <cdr:relSizeAnchor xmlns:cdr="http://schemas.openxmlformats.org/drawingml/2006/chartDrawing">
    <cdr:from>
      <cdr:x>0.37555</cdr:x>
      <cdr:y>0.89277</cdr:y>
    </cdr:from>
    <cdr:to>
      <cdr:x>0.45799</cdr:x>
      <cdr:y>0.95711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2952328" y="3843635"/>
          <a:ext cx="648072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200" b="1" dirty="0" smtClean="0">
              <a:solidFill>
                <a:srgbClr val="06436B"/>
              </a:solidFill>
            </a:rPr>
            <a:t>21,2</a:t>
          </a:r>
          <a:r>
            <a:rPr lang="es-ES" sz="1200" b="1" dirty="0" smtClean="0"/>
            <a:t>%</a:t>
          </a:r>
          <a:endParaRPr lang="es-ES" sz="1200" b="1" dirty="0"/>
        </a:p>
      </cdr:txBody>
    </cdr:sp>
  </cdr:relSizeAnchor>
  <cdr:relSizeAnchor xmlns:cdr="http://schemas.openxmlformats.org/drawingml/2006/chartDrawing">
    <cdr:from>
      <cdr:x>0.53127</cdr:x>
      <cdr:y>0.90317</cdr:y>
    </cdr:from>
    <cdr:to>
      <cdr:x>0.59539</cdr:x>
      <cdr:y>0.96751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4176464" y="3888432"/>
          <a:ext cx="504056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200" b="1" dirty="0">
              <a:solidFill>
                <a:srgbClr val="06436B"/>
              </a:solidFill>
            </a:rPr>
            <a:t>3</a:t>
          </a:r>
          <a:r>
            <a:rPr lang="es-ES" sz="1200" b="1" dirty="0" smtClean="0">
              <a:solidFill>
                <a:srgbClr val="06436B"/>
              </a:solidFill>
            </a:rPr>
            <a:t>%</a:t>
          </a:r>
          <a:endParaRPr lang="es-ES" sz="1200" b="1" dirty="0">
            <a:solidFill>
              <a:srgbClr val="06436B"/>
            </a:solidFill>
          </a:endParaRPr>
        </a:p>
      </cdr:txBody>
    </cdr:sp>
  </cdr:relSizeAnchor>
  <cdr:relSizeAnchor xmlns:cdr="http://schemas.openxmlformats.org/drawingml/2006/chartDrawing">
    <cdr:from>
      <cdr:x>0.68699</cdr:x>
      <cdr:y>0.89277</cdr:y>
    </cdr:from>
    <cdr:to>
      <cdr:x>0.76942</cdr:x>
      <cdr:y>0.95711</cdr:y>
    </cdr:to>
    <cdr:sp macro="" textlink="">
      <cdr:nvSpPr>
        <cdr:cNvPr id="5" name="CuadroTexto 4"/>
        <cdr:cNvSpPr txBox="1"/>
      </cdr:nvSpPr>
      <cdr:spPr>
        <a:xfrm xmlns:a="http://schemas.openxmlformats.org/drawingml/2006/main">
          <a:off x="5400600" y="3843635"/>
          <a:ext cx="648072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200" b="1" dirty="0" smtClean="0">
              <a:solidFill>
                <a:srgbClr val="06436B"/>
              </a:solidFill>
            </a:rPr>
            <a:t>12,1%</a:t>
          </a:r>
          <a:endParaRPr lang="es-ES" sz="1200" b="1" dirty="0">
            <a:solidFill>
              <a:srgbClr val="06436B"/>
            </a:solidFill>
          </a:endParaRPr>
        </a:p>
      </cdr:txBody>
    </cdr:sp>
  </cdr:relSizeAnchor>
  <cdr:relSizeAnchor xmlns:cdr="http://schemas.openxmlformats.org/drawingml/2006/chartDrawing">
    <cdr:from>
      <cdr:x>0.81522</cdr:x>
      <cdr:y>0.89277</cdr:y>
    </cdr:from>
    <cdr:to>
      <cdr:x>0.89766</cdr:x>
      <cdr:y>0.95711</cdr:y>
    </cdr:to>
    <cdr:sp macro="" textlink="">
      <cdr:nvSpPr>
        <cdr:cNvPr id="6" name="CuadroTexto 5"/>
        <cdr:cNvSpPr txBox="1"/>
      </cdr:nvSpPr>
      <cdr:spPr>
        <a:xfrm xmlns:a="http://schemas.openxmlformats.org/drawingml/2006/main">
          <a:off x="6408712" y="3843635"/>
          <a:ext cx="648072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ES" sz="1200" b="1" dirty="0" smtClean="0">
              <a:solidFill>
                <a:srgbClr val="06436B"/>
              </a:solidFill>
            </a:rPr>
            <a:t>9,1%</a:t>
          </a:r>
          <a:endParaRPr lang="es-ES" sz="1200" b="1" dirty="0">
            <a:solidFill>
              <a:srgbClr val="06436B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9" tIns="46590" rIns="93179" bIns="4659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9" tIns="46590" rIns="93179" bIns="46590" rtlCol="0"/>
          <a:lstStyle>
            <a:lvl1pPr algn="r">
              <a:defRPr sz="1200"/>
            </a:lvl1pPr>
          </a:lstStyle>
          <a:p>
            <a:fld id="{E410FEFF-C436-44E8-BCAD-C26EE7FA3450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9" tIns="46590" rIns="93179" bIns="4659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9" tIns="46590" rIns="93179" bIns="46590" rtlCol="0" anchor="b"/>
          <a:lstStyle>
            <a:lvl1pPr algn="r">
              <a:defRPr sz="1200"/>
            </a:lvl1pPr>
          </a:lstStyle>
          <a:p>
            <a:fld id="{0D61924B-8139-4817-B441-952EC62041DB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38744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367" cy="464503"/>
          </a:xfrm>
          <a:prstGeom prst="rect">
            <a:avLst/>
          </a:prstGeom>
        </p:spPr>
        <p:txBody>
          <a:bodyPr vert="horz" lIns="91129" tIns="45565" rIns="91129" bIns="4556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1456" y="0"/>
            <a:ext cx="3037366" cy="464503"/>
          </a:xfrm>
          <a:prstGeom prst="rect">
            <a:avLst/>
          </a:prstGeom>
        </p:spPr>
        <p:txBody>
          <a:bodyPr vert="horz" lIns="91129" tIns="45565" rIns="91129" bIns="45565" rtlCol="0"/>
          <a:lstStyle>
            <a:lvl1pPr algn="r">
              <a:defRPr sz="1200"/>
            </a:lvl1pPr>
          </a:lstStyle>
          <a:p>
            <a:fld id="{8B5601D2-7D33-4A58-9B06-65069F236E61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466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29" tIns="45565" rIns="91129" bIns="45565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0567" y="4415156"/>
            <a:ext cx="5609267" cy="4183697"/>
          </a:xfrm>
          <a:prstGeom prst="rect">
            <a:avLst/>
          </a:prstGeom>
        </p:spPr>
        <p:txBody>
          <a:bodyPr vert="horz" lIns="91129" tIns="45565" rIns="91129" bIns="4556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30312"/>
            <a:ext cx="3037367" cy="464503"/>
          </a:xfrm>
          <a:prstGeom prst="rect">
            <a:avLst/>
          </a:prstGeom>
        </p:spPr>
        <p:txBody>
          <a:bodyPr vert="horz" lIns="91129" tIns="45565" rIns="91129" bIns="4556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1456" y="8830312"/>
            <a:ext cx="3037366" cy="464503"/>
          </a:xfrm>
          <a:prstGeom prst="rect">
            <a:avLst/>
          </a:prstGeom>
        </p:spPr>
        <p:txBody>
          <a:bodyPr vert="horz" lIns="91129" tIns="45565" rIns="91129" bIns="45565" rtlCol="0" anchor="b"/>
          <a:lstStyle>
            <a:lvl1pPr algn="r">
              <a:defRPr sz="1200"/>
            </a:lvl1pPr>
          </a:lstStyle>
          <a:p>
            <a:fld id="{CC707C44-A4C0-4C0A-B0F4-78AEA978593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668573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707C44-A4C0-4C0A-B0F4-78AEA978593C}" type="slidenum">
              <a:rPr lang="es-MX" smtClean="0"/>
              <a:pPr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681180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707C44-A4C0-4C0A-B0F4-78AEA978593C}" type="slidenum">
              <a:rPr lang="es-MX" smtClean="0"/>
              <a:pPr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681180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707C44-A4C0-4C0A-B0F4-78AEA978593C}" type="slidenum">
              <a:rPr lang="es-MX" smtClean="0"/>
              <a:pPr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681180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707C44-A4C0-4C0A-B0F4-78AEA978593C}" type="slidenum">
              <a:rPr lang="es-MX" smtClean="0"/>
              <a:pPr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681180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707C44-A4C0-4C0A-B0F4-78AEA978593C}" type="slidenum">
              <a:rPr lang="es-MX" smtClean="0"/>
              <a:pPr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681180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055FF6D4-D4D7-426A-98F7-170A3668379E}" type="datetime1">
              <a:rPr lang="en-US" smtClean="0"/>
              <a:pPr/>
              <a:t>5/25/2014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1AD20DFC-E2D5-4BD6-B744-D8DEEAB5F7C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tos, imagen y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AAA1-575D-49B9-8973-C8E846F6835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AAA1-575D-49B9-8973-C8E846F683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AAA1-575D-49B9-8973-C8E846F683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AAA1-575D-49B9-8973-C8E846F683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AAA1-575D-49B9-8973-C8E846F683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AAA1-575D-49B9-8973-C8E846F683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s-MX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5D47-465E-4A05-802B-049480555B6D}" type="datetime1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AAA1-575D-49B9-8973-C8E846F683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AAA1-575D-49B9-8973-C8E846F683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AAA1-575D-49B9-8973-C8E846F683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3AAA1-575D-49B9-8973-C8E846F683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A9209B36-D8D8-4B7B-B25C-5265AFF40608}" type="datetimeFigureOut">
              <a:rPr lang="es-MX" smtClean="0"/>
              <a:pPr/>
              <a:t>25/05/2014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74E3AAA1-575D-49B9-8973-C8E846F683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97" r:id="rId1"/>
    <p:sldLayoutId id="2147484998" r:id="rId2"/>
    <p:sldLayoutId id="2147484999" r:id="rId3"/>
    <p:sldLayoutId id="2147485000" r:id="rId4"/>
    <p:sldLayoutId id="2147485001" r:id="rId5"/>
    <p:sldLayoutId id="2147485002" r:id="rId6"/>
    <p:sldLayoutId id="2147485003" r:id="rId7"/>
    <p:sldLayoutId id="2147485004" r:id="rId8"/>
    <p:sldLayoutId id="2147485005" r:id="rId9"/>
    <p:sldLayoutId id="2147485006" r:id="rId10"/>
    <p:sldLayoutId id="2147485007" r:id="rId11"/>
    <p:sldLayoutId id="2147485008" r:id="rId12"/>
    <p:sldLayoutId id="2147485009" r:id="rId13"/>
    <p:sldLayoutId id="2147485010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3450100"/>
            <a:ext cx="8569647" cy="2110497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COMISIÓN ESPECIAL DE EQUIDAD DE GÉNERO</a:t>
            </a:r>
            <a:r>
              <a:rPr lang="es-MX" sz="48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/>
            </a:r>
            <a:br>
              <a:rPr lang="es-MX" sz="48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</a:br>
            <a:r>
              <a:rPr lang="es-MX" sz="28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Informe de actividades</a:t>
            </a:r>
            <a:r>
              <a:rPr lang="es-MX" sz="36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/>
            </a:r>
            <a:br>
              <a:rPr lang="es-MX" sz="36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</a:br>
            <a:r>
              <a:rPr lang="es-MX" sz="36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/>
            </a:r>
            <a:br>
              <a:rPr lang="es-MX" sz="36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</a:br>
            <a:r>
              <a:rPr lang="es-MX" sz="2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Noviembre 11 de 2013</a:t>
            </a:r>
            <a:endParaRPr lang="es-MX" sz="2400" b="1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6" name="11 Imagen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112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692696"/>
            <a:ext cx="2160240" cy="2425055"/>
          </a:xfrm>
          <a:prstGeom prst="rect">
            <a:avLst/>
          </a:prstGeom>
          <a:effectLst>
            <a:glow rad="63500">
              <a:schemeClr val="bg2">
                <a:lumMod val="25000"/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401684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1080120"/>
          </a:xfrm>
          <a:noFill/>
        </p:spPr>
        <p:txBody>
          <a:bodyPr>
            <a:noAutofit/>
          </a:bodyPr>
          <a:lstStyle/>
          <a:p>
            <a:pPr marL="1616075" indent="-457200" algn="r">
              <a:lnSpc>
                <a:spcPct val="100000"/>
              </a:lnSpc>
              <a:spcBef>
                <a:spcPts val="0"/>
              </a:spcBef>
            </a:pPr>
            <a:r>
              <a:rPr lang="es-MX" sz="3600" b="1" dirty="0" smtClean="0">
                <a:latin typeface="Arial"/>
                <a:cs typeface="Arial"/>
              </a:rPr>
              <a:t/>
            </a:r>
            <a:br>
              <a:rPr lang="es-MX" sz="3600" b="1" dirty="0" smtClean="0">
                <a:latin typeface="Arial"/>
                <a:cs typeface="Arial"/>
              </a:rPr>
            </a:br>
            <a:r>
              <a:rPr lang="es-MX" sz="3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Seguimiento</a:t>
            </a:r>
            <a:r>
              <a:rPr lang="es-MX" sz="3600" b="1" dirty="0" smtClean="0">
                <a:solidFill>
                  <a:srgbClr val="CC9900"/>
                </a:solidFill>
                <a:latin typeface="Arial"/>
                <a:cs typeface="Arial"/>
              </a:rPr>
              <a:t> </a:t>
            </a:r>
            <a:r>
              <a:rPr lang="es-MX" sz="3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de acuerdos</a:t>
            </a:r>
            <a:r>
              <a:rPr lang="es-MX" sz="3600" b="1" dirty="0" smtClean="0">
                <a:solidFill>
                  <a:srgbClr val="CC9900"/>
                </a:solidFill>
                <a:latin typeface="Arial"/>
                <a:cs typeface="Arial"/>
              </a:rPr>
              <a:t/>
            </a:r>
            <a:br>
              <a:rPr lang="es-MX" sz="3600" b="1" dirty="0" smtClean="0">
                <a:solidFill>
                  <a:srgbClr val="CC9900"/>
                </a:solidFill>
                <a:latin typeface="Arial"/>
                <a:cs typeface="Arial"/>
              </a:rPr>
            </a:br>
            <a:endParaRPr lang="es-MX" sz="2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08912" cy="5040560"/>
          </a:xfrm>
          <a:noFill/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s-MX" sz="1600" b="1" dirty="0">
                <a:solidFill>
                  <a:srgbClr val="06436B"/>
                </a:solidFill>
                <a:latin typeface="Arial"/>
                <a:cs typeface="Arial"/>
              </a:rPr>
              <a:t>A</a:t>
            </a:r>
            <a:r>
              <a:rPr lang="es-MX" sz="1600" b="1" dirty="0" smtClean="0">
                <a:solidFill>
                  <a:srgbClr val="06436B"/>
                </a:solidFill>
                <a:effectLst/>
                <a:latin typeface="Arial"/>
                <a:cs typeface="Arial"/>
              </a:rPr>
              <a:t>cuerdo </a:t>
            </a:r>
            <a:r>
              <a:rPr lang="es-MX" sz="1600" b="1" dirty="0">
                <a:solidFill>
                  <a:srgbClr val="06436B"/>
                </a:solidFill>
                <a:effectLst/>
                <a:latin typeface="Arial"/>
                <a:cs typeface="Arial"/>
              </a:rPr>
              <a:t>22/</a:t>
            </a:r>
            <a:r>
              <a:rPr lang="es-MX" sz="1600" b="1" dirty="0" smtClean="0">
                <a:solidFill>
                  <a:srgbClr val="06436B"/>
                </a:solidFill>
                <a:effectLst/>
                <a:latin typeface="Arial"/>
                <a:cs typeface="Arial"/>
              </a:rPr>
              <a:t>13.</a:t>
            </a:r>
            <a:r>
              <a:rPr lang="es-ES_tradnl" sz="1600" dirty="0" smtClean="0">
                <a:solidFill>
                  <a:srgbClr val="06436B"/>
                </a:solidFill>
                <a:effectLst/>
                <a:latin typeface="Arial"/>
                <a:cs typeface="Arial"/>
              </a:rPr>
              <a:t> 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S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e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enviaron </a:t>
            </a:r>
            <a:r>
              <a:rPr lang="es-MX" sz="1600" b="1" dirty="0">
                <a:solidFill>
                  <a:srgbClr val="06436B"/>
                </a:solidFill>
                <a:latin typeface="Arial"/>
                <a:cs typeface="Arial"/>
              </a:rPr>
              <a:t>129 oficios dirigidos </a:t>
            </a:r>
            <a:r>
              <a:rPr lang="es-MX" sz="1600" b="1" dirty="0" smtClean="0">
                <a:solidFill>
                  <a:srgbClr val="06436B"/>
                </a:solidFill>
                <a:latin typeface="Arial"/>
                <a:cs typeface="Arial"/>
              </a:rPr>
              <a:t>a </a:t>
            </a:r>
            <a:r>
              <a:rPr lang="es-MX" sz="1600" b="1" dirty="0">
                <a:solidFill>
                  <a:srgbClr val="06436B"/>
                </a:solidFill>
                <a:latin typeface="Arial"/>
                <a:cs typeface="Arial"/>
              </a:rPr>
              <a:t>los directores de las entidades y </a:t>
            </a:r>
            <a:r>
              <a:rPr lang="es-MX" sz="1600" b="1" dirty="0" smtClean="0">
                <a:solidFill>
                  <a:srgbClr val="06436B"/>
                </a:solidFill>
                <a:latin typeface="Arial"/>
                <a:cs typeface="Arial"/>
              </a:rPr>
              <a:t>dependencias de la UNAM 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exhortándoles 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a mantener el vínculo a los </a:t>
            </a:r>
            <a:r>
              <a:rPr lang="es-MX" sz="1600" i="1" dirty="0">
                <a:solidFill>
                  <a:srgbClr val="06436B"/>
                </a:solidFill>
                <a:latin typeface="Arial"/>
                <a:cs typeface="Arial"/>
              </a:rPr>
              <a:t>Lineamientos Generales para la Igualdad de Género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 </a:t>
            </a:r>
            <a:r>
              <a:rPr lang="es-MX" sz="1600" i="1" dirty="0">
                <a:solidFill>
                  <a:srgbClr val="06436B"/>
                </a:solidFill>
                <a:latin typeface="Arial"/>
                <a:cs typeface="Arial"/>
              </a:rPr>
              <a:t>en la UNAM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 en los sitios web 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institucionales. (En proceso)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S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e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han recibido 8 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respuestas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.</a:t>
            </a:r>
            <a:endParaRPr lang="es-ES_tradnl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1616075" indent="-812800">
              <a:spcBef>
                <a:spcPts val="600"/>
              </a:spcBef>
            </a:pP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Dirección General de Comunicación Social </a:t>
            </a:r>
            <a:r>
              <a:rPr lang="es-MX" sz="1600" b="1" dirty="0">
                <a:solidFill>
                  <a:srgbClr val="06436B"/>
                </a:solidFill>
                <a:latin typeface="Arial"/>
                <a:cs typeface="Arial"/>
              </a:rPr>
              <a:t>(</a:t>
            </a:r>
            <a:r>
              <a:rPr lang="es-MX" sz="1600" b="1" dirty="0" smtClean="0">
                <a:solidFill>
                  <a:srgbClr val="06436B"/>
                </a:solidFill>
                <a:latin typeface="Arial"/>
                <a:cs typeface="Arial"/>
              </a:rPr>
              <a:t>Página </a:t>
            </a:r>
            <a:r>
              <a:rPr lang="es-MX" sz="1600" b="1" dirty="0">
                <a:solidFill>
                  <a:srgbClr val="06436B"/>
                </a:solidFill>
                <a:latin typeface="Arial"/>
                <a:cs typeface="Arial"/>
              </a:rPr>
              <a:t>WEB de la UNAM</a:t>
            </a:r>
            <a:r>
              <a:rPr lang="es-MX" sz="1600" b="1" dirty="0" smtClean="0">
                <a:solidFill>
                  <a:srgbClr val="06436B"/>
                </a:solidFill>
                <a:latin typeface="Arial"/>
                <a:cs typeface="Arial"/>
              </a:rPr>
              <a:t>)</a:t>
            </a:r>
          </a:p>
          <a:p>
            <a:pPr marL="1616075" indent="-812800">
              <a:spcBef>
                <a:spcPts val="600"/>
              </a:spcBef>
            </a:pP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Centro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de Enseñanza para 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Extranjeros Taxco</a:t>
            </a:r>
            <a:endParaRPr lang="es-ES_tradnl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1616075" indent="-812800">
              <a:spcBef>
                <a:spcPts val="600"/>
              </a:spcBef>
            </a:pP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Dirección de Danza, Coordinación de Difusión Cultural</a:t>
            </a:r>
            <a:endParaRPr lang="es-ES_tradnl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1616075" indent="-812800">
              <a:spcBef>
                <a:spcPts val="600"/>
              </a:spcBef>
            </a:pP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Facultad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de Estudios Superiores Acatlán </a:t>
            </a:r>
            <a:endParaRPr lang="es-ES_tradnl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1616075" indent="-812800">
              <a:spcBef>
                <a:spcPts val="600"/>
              </a:spcBef>
            </a:pP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Instituto de Ciencias del Mar y Limnología </a:t>
            </a:r>
            <a:endParaRPr lang="es-ES_tradnl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1616075" indent="-812800">
              <a:spcBef>
                <a:spcPts val="600"/>
              </a:spcBef>
            </a:pP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Instituto de Energías Renovables </a:t>
            </a:r>
            <a:endParaRPr lang="es-ES_tradnl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1616075" indent="-812800">
              <a:spcBef>
                <a:spcPts val="600"/>
              </a:spcBef>
            </a:pP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Instituto de Investigaciones Biomédicas </a:t>
            </a:r>
            <a:endParaRPr lang="es-ES_tradnl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1616075" indent="-812800">
              <a:spcBef>
                <a:spcPts val="600"/>
              </a:spcBef>
            </a:pP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Instituto de Investigaciones sobre la Universidad y la Educación </a:t>
            </a:r>
            <a:endParaRPr lang="es-MX" sz="1600" dirty="0" smtClean="0">
              <a:solidFill>
                <a:srgbClr val="06436B"/>
              </a:solidFill>
              <a:latin typeface="Arial"/>
              <a:cs typeface="Arial"/>
            </a:endParaRPr>
          </a:p>
          <a:p>
            <a:pPr marL="1616075" indent="-812800">
              <a:spcBef>
                <a:spcPts val="600"/>
              </a:spcBef>
            </a:pPr>
            <a:r>
              <a:rPr lang="es-ES_tradnl" sz="1600" dirty="0" smtClean="0">
                <a:solidFill>
                  <a:srgbClr val="06436B"/>
                </a:solidFill>
                <a:latin typeface="Arial"/>
                <a:cs typeface="Arial"/>
              </a:rPr>
              <a:t>Oficina del Abogado General</a:t>
            </a:r>
          </a:p>
          <a:p>
            <a:pPr marL="1616075" indent="-812800">
              <a:spcBef>
                <a:spcPts val="600"/>
              </a:spcBef>
            </a:pPr>
            <a:r>
              <a:rPr lang="es-ES_tradnl" sz="1600" dirty="0" smtClean="0">
                <a:solidFill>
                  <a:srgbClr val="06436B"/>
                </a:solidFill>
                <a:latin typeface="Arial"/>
                <a:cs typeface="Arial"/>
              </a:rPr>
              <a:t>Instituto de Biotecnología</a:t>
            </a:r>
            <a:endParaRPr lang="es-ES_tradnl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s-MX" sz="1600" dirty="0" smtClean="0">
              <a:solidFill>
                <a:srgbClr val="06436B"/>
              </a:solidFill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s-MX" sz="1600" dirty="0" smtClean="0">
              <a:solidFill>
                <a:srgbClr val="06436B"/>
              </a:solidFill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s-MX" sz="1600" dirty="0">
              <a:solidFill>
                <a:srgbClr val="06436B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9395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1080120"/>
          </a:xfrm>
          <a:noFill/>
        </p:spPr>
        <p:txBody>
          <a:bodyPr>
            <a:noAutofit/>
          </a:bodyPr>
          <a:lstStyle/>
          <a:p>
            <a:pPr marL="1616075" indent="-457200" algn="r">
              <a:lnSpc>
                <a:spcPct val="100000"/>
              </a:lnSpc>
              <a:spcBef>
                <a:spcPts val="0"/>
              </a:spcBef>
            </a:pPr>
            <a:r>
              <a:rPr lang="es-MX" sz="3600" b="1" dirty="0" smtClean="0">
                <a:latin typeface="Arial"/>
                <a:cs typeface="Arial"/>
              </a:rPr>
              <a:t/>
            </a:r>
            <a:br>
              <a:rPr lang="es-MX" sz="3600" b="1" dirty="0" smtClean="0">
                <a:latin typeface="Arial"/>
                <a:cs typeface="Arial"/>
              </a:rPr>
            </a:br>
            <a:r>
              <a:rPr lang="es-MX" sz="3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Seguimiento</a:t>
            </a:r>
            <a:r>
              <a:rPr lang="es-MX" sz="3600" b="1" dirty="0" smtClean="0">
                <a:solidFill>
                  <a:srgbClr val="CC9900"/>
                </a:solidFill>
                <a:latin typeface="Arial"/>
                <a:cs typeface="Arial"/>
              </a:rPr>
              <a:t> </a:t>
            </a:r>
            <a:r>
              <a:rPr lang="es-MX" sz="32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de acuerdos</a:t>
            </a:r>
            <a:r>
              <a:rPr lang="es-MX" sz="3600" b="1" dirty="0" smtClean="0">
                <a:solidFill>
                  <a:srgbClr val="CC9900"/>
                </a:solidFill>
                <a:latin typeface="Arial"/>
                <a:cs typeface="Arial"/>
              </a:rPr>
              <a:t/>
            </a:r>
            <a:br>
              <a:rPr lang="es-MX" sz="3600" b="1" dirty="0" smtClean="0">
                <a:solidFill>
                  <a:srgbClr val="CC9900"/>
                </a:solidFill>
                <a:latin typeface="Arial"/>
                <a:cs typeface="Arial"/>
              </a:rPr>
            </a:br>
            <a:endParaRPr lang="es-MX" sz="2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08912" cy="5040560"/>
          </a:xfrm>
          <a:noFill/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ES" sz="1600" b="1" dirty="0">
                <a:solidFill>
                  <a:srgbClr val="06436B"/>
                </a:solidFill>
                <a:latin typeface="Arial"/>
                <a:cs typeface="Arial"/>
              </a:rPr>
              <a:t>A</a:t>
            </a:r>
            <a:r>
              <a:rPr lang="es-ES" sz="1600" b="1" dirty="0" smtClean="0">
                <a:solidFill>
                  <a:srgbClr val="06436B"/>
                </a:solidFill>
                <a:latin typeface="Arial"/>
                <a:cs typeface="Arial"/>
              </a:rPr>
              <a:t>cuerdo  </a:t>
            </a:r>
            <a:r>
              <a:rPr lang="es-ES" sz="1600" b="1" dirty="0">
                <a:solidFill>
                  <a:srgbClr val="06436B"/>
                </a:solidFill>
                <a:latin typeface="Arial"/>
                <a:cs typeface="Arial"/>
              </a:rPr>
              <a:t>23/</a:t>
            </a:r>
            <a:r>
              <a:rPr lang="es-ES" sz="1600" b="1" dirty="0" smtClean="0">
                <a:solidFill>
                  <a:srgbClr val="06436B"/>
                </a:solidFill>
                <a:latin typeface="Arial"/>
                <a:cs typeface="Arial"/>
              </a:rPr>
              <a:t>13</a:t>
            </a:r>
            <a:r>
              <a:rPr lang="es-ES" sz="1600" dirty="0" smtClean="0">
                <a:solidFill>
                  <a:srgbClr val="06436B"/>
                </a:solidFill>
                <a:latin typeface="Arial"/>
                <a:cs typeface="Arial"/>
              </a:rPr>
              <a:t>. </a:t>
            </a:r>
            <a:r>
              <a:rPr lang="es-ES" sz="1600" dirty="0">
                <a:solidFill>
                  <a:srgbClr val="06436B"/>
                </a:solidFill>
                <a:latin typeface="Arial"/>
                <a:cs typeface="Arial"/>
              </a:rPr>
              <a:t>S</a:t>
            </a:r>
            <a:r>
              <a:rPr lang="es-ES" sz="1600" dirty="0" smtClean="0">
                <a:solidFill>
                  <a:srgbClr val="06436B"/>
                </a:solidFill>
                <a:latin typeface="Arial"/>
                <a:cs typeface="Arial"/>
              </a:rPr>
              <a:t>e </a:t>
            </a:r>
            <a:r>
              <a:rPr lang="es-ES" sz="1600" dirty="0">
                <a:solidFill>
                  <a:srgbClr val="06436B"/>
                </a:solidFill>
                <a:latin typeface="Arial"/>
                <a:cs typeface="Arial"/>
              </a:rPr>
              <a:t>enviaron</a:t>
            </a:r>
            <a:r>
              <a:rPr lang="es-ES" sz="1600" b="1" dirty="0">
                <a:solidFill>
                  <a:srgbClr val="06436B"/>
                </a:solidFill>
                <a:latin typeface="Arial"/>
                <a:cs typeface="Arial"/>
              </a:rPr>
              <a:t> 71 oficios dirigidos a los directores de entidades </a:t>
            </a:r>
            <a:r>
              <a:rPr lang="es-ES" sz="1600" b="1" dirty="0" smtClean="0">
                <a:solidFill>
                  <a:srgbClr val="06436B"/>
                </a:solidFill>
                <a:latin typeface="Arial"/>
                <a:cs typeface="Arial"/>
              </a:rPr>
              <a:t>de la UNAM </a:t>
            </a:r>
            <a:r>
              <a:rPr lang="es-ES" sz="1600" dirty="0" smtClean="0">
                <a:solidFill>
                  <a:srgbClr val="06436B"/>
                </a:solidFill>
                <a:latin typeface="Arial"/>
                <a:cs typeface="Arial"/>
              </a:rPr>
              <a:t>solicitando </a:t>
            </a:r>
            <a:r>
              <a:rPr lang="es-ES" sz="1600" dirty="0">
                <a:solidFill>
                  <a:srgbClr val="06436B"/>
                </a:solidFill>
                <a:latin typeface="Arial"/>
                <a:cs typeface="Arial"/>
              </a:rPr>
              <a:t>que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comuniquen a la CEEG, antes del 31 de enero 2014, las actividades que desarrollarán para promover la igualdad de género a lo largo del año 2014 y en particular durante el mes de marzo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. (En proceso)</a:t>
            </a:r>
            <a:endParaRPr lang="es-ES_tradnl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0" lvl="0" indent="0">
              <a:buNone/>
            </a:pPr>
            <a:endParaRPr lang="es-ES_tradnl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0" lvl="0" indent="0">
              <a:buNone/>
            </a:pPr>
            <a:r>
              <a:rPr lang="es-MX" sz="1600" b="1" dirty="0">
                <a:solidFill>
                  <a:srgbClr val="06436B"/>
                </a:solidFill>
                <a:latin typeface="Arial"/>
                <a:cs typeface="Arial"/>
              </a:rPr>
              <a:t>A</a:t>
            </a:r>
            <a:r>
              <a:rPr lang="es-MX" sz="1600" b="1" dirty="0" smtClean="0">
                <a:solidFill>
                  <a:srgbClr val="06436B"/>
                </a:solidFill>
                <a:latin typeface="Arial"/>
                <a:cs typeface="Arial"/>
              </a:rPr>
              <a:t>cuerdo </a:t>
            </a:r>
            <a:r>
              <a:rPr lang="es-MX" sz="1600" b="1" dirty="0">
                <a:solidFill>
                  <a:srgbClr val="06436B"/>
                </a:solidFill>
                <a:latin typeface="Arial"/>
                <a:cs typeface="Arial"/>
              </a:rPr>
              <a:t>24/</a:t>
            </a:r>
            <a:r>
              <a:rPr lang="es-MX" sz="1600" b="1" dirty="0" smtClean="0">
                <a:solidFill>
                  <a:srgbClr val="06436B"/>
                </a:solidFill>
                <a:latin typeface="Arial"/>
                <a:cs typeface="Arial"/>
              </a:rPr>
              <a:t>13.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S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e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enviaron </a:t>
            </a:r>
            <a:r>
              <a:rPr lang="es-MX" sz="1600" b="1" dirty="0">
                <a:solidFill>
                  <a:srgbClr val="06436B"/>
                </a:solidFill>
                <a:latin typeface="Arial"/>
                <a:cs typeface="Arial"/>
              </a:rPr>
              <a:t>71 oficios dirigidos a los Consejos Técnicos e Internos de la UNAM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 solicitando la revisión y análisis de los </a:t>
            </a:r>
            <a:r>
              <a:rPr lang="es-MX" sz="1600" i="1" dirty="0">
                <a:solidFill>
                  <a:srgbClr val="06436B"/>
                </a:solidFill>
                <a:latin typeface="Arial"/>
                <a:cs typeface="Arial"/>
              </a:rPr>
              <a:t>Lineamientos Generales para la Igualdad de Género en la UNAM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 con el fin de conocer los mecanismos de aplicación  y las medidas tomadas para procurar su cumplimiento, así como los obstáculos y limitaciones a los que se han enfrentado para su adecuada instrumentación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. (En proceso)</a:t>
            </a:r>
            <a:endParaRPr lang="es-MX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s-MX" sz="1600" b="1" dirty="0" smtClean="0">
              <a:solidFill>
                <a:srgbClr val="06436B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s-MX" sz="1600" b="1" dirty="0" smtClean="0">
                <a:solidFill>
                  <a:srgbClr val="06436B"/>
                </a:solidFill>
                <a:latin typeface="Arial"/>
                <a:cs typeface="Arial"/>
              </a:rPr>
              <a:t>Acuerdo </a:t>
            </a:r>
            <a:r>
              <a:rPr lang="es-MX" sz="1600" b="1" dirty="0">
                <a:solidFill>
                  <a:srgbClr val="06436B"/>
                </a:solidFill>
                <a:latin typeface="Arial"/>
                <a:cs typeface="Arial"/>
              </a:rPr>
              <a:t>25/</a:t>
            </a:r>
            <a:r>
              <a:rPr lang="es-MX" sz="1600" b="1" dirty="0" smtClean="0">
                <a:solidFill>
                  <a:srgbClr val="06436B"/>
                </a:solidFill>
                <a:latin typeface="Arial"/>
                <a:cs typeface="Arial"/>
              </a:rPr>
              <a:t>13.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 Se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enviaron </a:t>
            </a:r>
            <a:r>
              <a:rPr lang="es-MX" sz="1600" b="1" dirty="0" smtClean="0">
                <a:solidFill>
                  <a:srgbClr val="06436B"/>
                </a:solidFill>
                <a:latin typeface="Arial"/>
                <a:cs typeface="Arial"/>
              </a:rPr>
              <a:t>oficios a </a:t>
            </a:r>
            <a:r>
              <a:rPr lang="es-MX" sz="1600" b="1" dirty="0">
                <a:solidFill>
                  <a:srgbClr val="06436B"/>
                </a:solidFill>
                <a:latin typeface="Arial"/>
                <a:cs typeface="Arial"/>
              </a:rPr>
              <a:t>la OAG, DDU y PUEG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 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para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que 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proporcionen información </a:t>
            </a:r>
            <a:r>
              <a:rPr lang="es-MX" sz="1600" dirty="0">
                <a:solidFill>
                  <a:srgbClr val="06436B"/>
                </a:solidFill>
                <a:latin typeface="Arial"/>
                <a:cs typeface="Arial"/>
              </a:rPr>
              <a:t>sobre denuncias en materia de equidad de género, recibidas en dichas dependencias durante el periodo  2007-2013</a:t>
            </a:r>
            <a:r>
              <a:rPr lang="es-MX" sz="1600" dirty="0" smtClean="0">
                <a:solidFill>
                  <a:srgbClr val="06436B"/>
                </a:solidFill>
                <a:latin typeface="Arial"/>
                <a:cs typeface="Arial"/>
              </a:rPr>
              <a:t>. </a:t>
            </a:r>
            <a:endParaRPr lang="es-ES_tradnl" sz="1600" dirty="0">
              <a:solidFill>
                <a:srgbClr val="06436B"/>
              </a:solidFill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s-MX" sz="1600" dirty="0" smtClean="0">
              <a:solidFill>
                <a:srgbClr val="06436B"/>
              </a:solidFill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s-MX" sz="1600" dirty="0" smtClean="0">
              <a:solidFill>
                <a:srgbClr val="06436B"/>
              </a:solidFill>
              <a:latin typeface="Arial"/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s-MX" sz="1600" dirty="0">
              <a:solidFill>
                <a:srgbClr val="06436B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085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12801" y="404664"/>
            <a:ext cx="5832648" cy="1080120"/>
          </a:xfrm>
          <a:noFill/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MX" sz="28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Denuncias atendidas por el PUEG</a:t>
            </a:r>
            <a:br>
              <a:rPr lang="es-MX" sz="28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</a:br>
            <a:r>
              <a:rPr lang="es-MX" sz="28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(2006 - 2013)</a:t>
            </a:r>
            <a:endParaRPr lang="es-MX" sz="2800" b="1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655414145"/>
              </p:ext>
            </p:extLst>
          </p:nvPr>
        </p:nvGraphicFramePr>
        <p:xfrm>
          <a:off x="971600" y="1556792"/>
          <a:ext cx="709295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043608" y="5949280"/>
            <a:ext cx="5904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rgbClr val="06436B"/>
                </a:solidFill>
              </a:rPr>
              <a:t>Fuente: Programa Universitario de Estudios de Género (PUEG)</a:t>
            </a:r>
            <a:endParaRPr lang="es-ES" sz="1200" dirty="0">
              <a:solidFill>
                <a:srgbClr val="0643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8097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46803899"/>
              </p:ext>
            </p:extLst>
          </p:nvPr>
        </p:nvGraphicFramePr>
        <p:xfrm>
          <a:off x="971600" y="1556792"/>
          <a:ext cx="709295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043608" y="5949280"/>
            <a:ext cx="5904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rgbClr val="06436B"/>
                </a:solidFill>
              </a:rPr>
              <a:t>Fuente: Programa Universitario de Estudios de Género (PUEG)</a:t>
            </a:r>
            <a:endParaRPr lang="es-ES" sz="1200" dirty="0">
              <a:solidFill>
                <a:srgbClr val="06436B"/>
              </a:solidFill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30430823"/>
              </p:ext>
            </p:extLst>
          </p:nvPr>
        </p:nvGraphicFramePr>
        <p:xfrm>
          <a:off x="854075" y="1720850"/>
          <a:ext cx="7435850" cy="341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1512801" y="404664"/>
            <a:ext cx="5832648" cy="1080120"/>
          </a:xfrm>
          <a:noFill/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MX" sz="28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Conductas denunciadas</a:t>
            </a:r>
            <a:endParaRPr lang="es-MX" sz="2800" b="1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3078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945848404"/>
              </p:ext>
            </p:extLst>
          </p:nvPr>
        </p:nvGraphicFramePr>
        <p:xfrm>
          <a:off x="971600" y="1556792"/>
          <a:ext cx="709295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043608" y="5949280"/>
            <a:ext cx="5904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rgbClr val="06436B"/>
                </a:solidFill>
              </a:rPr>
              <a:t>Fuente: Programa Universitario de Estudios de Género (PUEG)</a:t>
            </a:r>
            <a:endParaRPr lang="es-ES" sz="1200" dirty="0">
              <a:solidFill>
                <a:srgbClr val="06436B"/>
              </a:solidFill>
            </a:endParaRPr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1512801" y="404664"/>
            <a:ext cx="5832648" cy="1080120"/>
          </a:xfrm>
          <a:noFill/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MX" sz="28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Denuncias según su procedencia</a:t>
            </a:r>
            <a:endParaRPr lang="es-MX" sz="2800" b="1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519507948"/>
              </p:ext>
            </p:extLst>
          </p:nvPr>
        </p:nvGraphicFramePr>
        <p:xfrm>
          <a:off x="611560" y="1556792"/>
          <a:ext cx="7861300" cy="4305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1259632" y="5445224"/>
            <a:ext cx="648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solidFill>
                  <a:srgbClr val="06436B"/>
                </a:solidFill>
              </a:rPr>
              <a:t>42,4</a:t>
            </a:r>
            <a:r>
              <a:rPr lang="es-ES" sz="1200" b="1" dirty="0" smtClean="0"/>
              <a:t>%</a:t>
            </a:r>
            <a:endParaRPr lang="es-ES" sz="1200" b="1" dirty="0"/>
          </a:p>
        </p:txBody>
      </p:sp>
    </p:spTree>
    <p:extLst>
      <p:ext uri="{BB962C8B-B14F-4D97-AF65-F5344CB8AC3E}">
        <p14:creationId xmlns:p14="http://schemas.microsoft.com/office/powerpoint/2010/main" xmlns="" val="4184319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rma de onda">
    <a:dk1>
      <a:sysClr val="windowText" lastClr="000000"/>
    </a:dk1>
    <a:lt1>
      <a:sysClr val="window" lastClr="FFFFFF"/>
    </a:lt1>
    <a:dk2>
      <a:srgbClr val="073E87"/>
    </a:dk2>
    <a:lt2>
      <a:srgbClr val="C6E7FC"/>
    </a:lt2>
    <a:accent1>
      <a:srgbClr val="31B6FD"/>
    </a:accent1>
    <a:accent2>
      <a:srgbClr val="4584D3"/>
    </a:accent2>
    <a:accent3>
      <a:srgbClr val="5BD078"/>
    </a:accent3>
    <a:accent4>
      <a:srgbClr val="A5D028"/>
    </a:accent4>
    <a:accent5>
      <a:srgbClr val="F5C040"/>
    </a:accent5>
    <a:accent6>
      <a:srgbClr val="05E0DB"/>
    </a:accent6>
    <a:hlink>
      <a:srgbClr val="0080FF"/>
    </a:hlink>
    <a:folHlink>
      <a:srgbClr val="5EAEFF"/>
    </a:folHlink>
  </a:clrScheme>
  <a:fontScheme name="Capital">
    <a:majorFont>
      <a:latin typeface="Calisto MT"/>
      <a:ea typeface=""/>
      <a:cs typeface=""/>
      <a:font script="Jpan" typeface="ＭＳ 明朝"/>
      <a:font script="Hans" typeface="宋体"/>
      <a:font script="Hant" typeface="新細明體"/>
    </a:majorFont>
    <a:minorFont>
      <a:latin typeface="Calisto MT"/>
      <a:ea typeface=""/>
      <a:cs typeface=""/>
      <a:font script="Jpan" typeface="ＭＳ 明朝"/>
      <a:font script="Hans" typeface="宋体"/>
      <a:font script="Hant" typeface="新細明體"/>
    </a:minorFont>
  </a:fontScheme>
  <a:fmtScheme name="Capital">
    <a:fillStyleLst>
      <a:solidFill>
        <a:schemeClr val="phClr"/>
      </a:solidFill>
      <a:blipFill rotWithShape="1">
        <a:blip xmlns:r="http://schemas.openxmlformats.org/officeDocument/2006/relationships" r:embed="rId1">
          <a:duotone>
            <a:schemeClr val="phClr">
              <a:satMod val="150000"/>
              <a:lumMod val="50000"/>
            </a:schemeClr>
            <a:schemeClr val="phClr">
              <a:satMod val="300000"/>
              <a:lumMod val="125000"/>
            </a:schemeClr>
          </a:duotone>
        </a:blip>
        <a:tile tx="0" ty="0" sx="100000" sy="100000" flip="none" algn="tl"/>
      </a:blipFill>
      <a:blipFill rotWithShape="1">
        <a:blip xmlns:r="http://schemas.openxmlformats.org/officeDocument/2006/relationships" r:embed="rId2">
          <a:duotone>
            <a:schemeClr val="phClr">
              <a:satMod val="135000"/>
              <a:lumMod val="80000"/>
            </a:schemeClr>
            <a:schemeClr val="phClr">
              <a:satMod val="250000"/>
              <a:lumMod val="150000"/>
            </a:schemeClr>
          </a:duotone>
        </a:blip>
        <a:stretch/>
      </a:blipFill>
    </a:fillStyleLst>
    <a:lnStyleLst>
      <a:ln w="12700" cap="flat" cmpd="sng" algn="ctr">
        <a:solidFill>
          <a:schemeClr val="phClr">
            <a:shade val="95000"/>
            <a:satMod val="105000"/>
          </a:schemeClr>
        </a:solidFill>
        <a:prstDash val="solid"/>
      </a:ln>
      <a:ln w="31750" cap="flat" cmpd="sng" algn="ctr">
        <a:solidFill>
          <a:schemeClr val="phClr">
            <a:shade val="90000"/>
          </a:schemeClr>
        </a:solidFill>
        <a:prstDash val="solid"/>
      </a:ln>
      <a:ln w="44450" cap="flat" cmpd="sng" algn="ctr">
        <a:solidFill>
          <a:schemeClr val="phClr">
            <a:shade val="85000"/>
          </a:schemeClr>
        </a:solidFill>
        <a:prstDash val="solid"/>
      </a:ln>
    </a:lnStyleLst>
    <a:effectStyleLst>
      <a:effectStyle>
        <a:effectLst/>
      </a:effectStyle>
      <a:effectStyle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a:effectStyle>
      <a:effectStyle>
        <a:effectLst>
          <a:innerShdw blurRad="190500">
            <a:srgbClr val="000000">
              <a:alpha val="50000"/>
            </a:srgbClr>
          </a:innerShdw>
        </a:effectLst>
        <a:scene3d>
          <a:camera prst="perspectiveFront" fov="4800000"/>
          <a:lightRig rig="twoPt" dir="t">
            <a:rot lat="0" lon="0" rev="4800000"/>
          </a:lightRig>
        </a:scene3d>
        <a:sp3d>
          <a:bevelT w="0" h="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blipFill rotWithShape="1">
        <a:blip xmlns:r="http://schemas.openxmlformats.org/officeDocument/2006/relationships" r:embed="rId3">
          <a:duotone>
            <a:schemeClr val="phClr">
              <a:satMod val="150000"/>
              <a:lumMod val="50000"/>
            </a:schemeClr>
            <a:schemeClr val="phClr">
              <a:satMod val="400000"/>
              <a:lumMod val="160000"/>
            </a:schemeClr>
          </a:duotone>
        </a:blip>
        <a:stretch/>
      </a:blipFill>
    </a:bgFillStyleLst>
  </a:fmtScheme>
</a:themeOverride>
</file>

<file path=ppt/theme/themeOverride2.xml><?xml version="1.0" encoding="utf-8"?>
<a:themeOverride xmlns:a="http://schemas.openxmlformats.org/drawingml/2006/main">
  <a:clrScheme name="Forma de onda">
    <a:dk1>
      <a:sysClr val="windowText" lastClr="000000"/>
    </a:dk1>
    <a:lt1>
      <a:sysClr val="window" lastClr="FFFFFF"/>
    </a:lt1>
    <a:dk2>
      <a:srgbClr val="073E87"/>
    </a:dk2>
    <a:lt2>
      <a:srgbClr val="C6E7FC"/>
    </a:lt2>
    <a:accent1>
      <a:srgbClr val="31B6FD"/>
    </a:accent1>
    <a:accent2>
      <a:srgbClr val="4584D3"/>
    </a:accent2>
    <a:accent3>
      <a:srgbClr val="5BD078"/>
    </a:accent3>
    <a:accent4>
      <a:srgbClr val="A5D028"/>
    </a:accent4>
    <a:accent5>
      <a:srgbClr val="F5C040"/>
    </a:accent5>
    <a:accent6>
      <a:srgbClr val="05E0DB"/>
    </a:accent6>
    <a:hlink>
      <a:srgbClr val="0080FF"/>
    </a:hlink>
    <a:folHlink>
      <a:srgbClr val="5EAEFF"/>
    </a:folHlink>
  </a:clrScheme>
  <a:fontScheme name="Capital">
    <a:majorFont>
      <a:latin typeface="Calisto MT"/>
      <a:ea typeface=""/>
      <a:cs typeface=""/>
      <a:font script="Jpan" typeface="ＭＳ 明朝"/>
      <a:font script="Hans" typeface="宋体"/>
      <a:font script="Hant" typeface="新細明體"/>
    </a:majorFont>
    <a:minorFont>
      <a:latin typeface="Calisto MT"/>
      <a:ea typeface=""/>
      <a:cs typeface=""/>
      <a:font script="Jpan" typeface="ＭＳ 明朝"/>
      <a:font script="Hans" typeface="宋体"/>
      <a:font script="Hant" typeface="新細明體"/>
    </a:minorFont>
  </a:fontScheme>
  <a:fmtScheme name="Capital">
    <a:fillStyleLst>
      <a:solidFill>
        <a:schemeClr val="phClr"/>
      </a:solidFill>
      <a:blipFill rotWithShape="1">
        <a:blip xmlns:r="http://schemas.openxmlformats.org/officeDocument/2006/relationships" r:embed="rId1">
          <a:duotone>
            <a:schemeClr val="phClr">
              <a:satMod val="150000"/>
              <a:lumMod val="50000"/>
            </a:schemeClr>
            <a:schemeClr val="phClr">
              <a:satMod val="300000"/>
              <a:lumMod val="125000"/>
            </a:schemeClr>
          </a:duotone>
        </a:blip>
        <a:tile tx="0" ty="0" sx="100000" sy="100000" flip="none" algn="tl"/>
      </a:blipFill>
      <a:blipFill rotWithShape="1">
        <a:blip xmlns:r="http://schemas.openxmlformats.org/officeDocument/2006/relationships" r:embed="rId2">
          <a:duotone>
            <a:schemeClr val="phClr">
              <a:satMod val="135000"/>
              <a:lumMod val="80000"/>
            </a:schemeClr>
            <a:schemeClr val="phClr">
              <a:satMod val="250000"/>
              <a:lumMod val="150000"/>
            </a:schemeClr>
          </a:duotone>
        </a:blip>
        <a:stretch/>
      </a:blipFill>
    </a:fillStyleLst>
    <a:lnStyleLst>
      <a:ln w="12700" cap="flat" cmpd="sng" algn="ctr">
        <a:solidFill>
          <a:schemeClr val="phClr">
            <a:shade val="95000"/>
            <a:satMod val="105000"/>
          </a:schemeClr>
        </a:solidFill>
        <a:prstDash val="solid"/>
      </a:ln>
      <a:ln w="31750" cap="flat" cmpd="sng" algn="ctr">
        <a:solidFill>
          <a:schemeClr val="phClr">
            <a:shade val="90000"/>
          </a:schemeClr>
        </a:solidFill>
        <a:prstDash val="solid"/>
      </a:ln>
      <a:ln w="44450" cap="flat" cmpd="sng" algn="ctr">
        <a:solidFill>
          <a:schemeClr val="phClr">
            <a:shade val="85000"/>
          </a:schemeClr>
        </a:solidFill>
        <a:prstDash val="solid"/>
      </a:ln>
    </a:lnStyleLst>
    <a:effectStyleLst>
      <a:effectStyle>
        <a:effectLst/>
      </a:effectStyle>
      <a:effectStyle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a:effectStyle>
      <a:effectStyle>
        <a:effectLst>
          <a:innerShdw blurRad="190500">
            <a:srgbClr val="000000">
              <a:alpha val="50000"/>
            </a:srgbClr>
          </a:innerShdw>
        </a:effectLst>
        <a:scene3d>
          <a:camera prst="perspectiveFront" fov="4800000"/>
          <a:lightRig rig="twoPt" dir="t">
            <a:rot lat="0" lon="0" rev="4800000"/>
          </a:lightRig>
        </a:scene3d>
        <a:sp3d>
          <a:bevelT w="0" h="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blipFill rotWithShape="1">
        <a:blip xmlns:r="http://schemas.openxmlformats.org/officeDocument/2006/relationships" r:embed="rId3">
          <a:duotone>
            <a:schemeClr val="phClr">
              <a:satMod val="150000"/>
              <a:lumMod val="50000"/>
            </a:schemeClr>
            <a:schemeClr val="phClr">
              <a:satMod val="400000"/>
              <a:lumMod val="160000"/>
            </a:schemeClr>
          </a:duotone>
        </a:blip>
        <a:stretch/>
      </a:blipFill>
    </a:bgFillStyleLst>
  </a:fmtScheme>
</a:themeOverride>
</file>

<file path=ppt/theme/themeOverride3.xml><?xml version="1.0" encoding="utf-8"?>
<a:themeOverride xmlns:a="http://schemas.openxmlformats.org/drawingml/2006/main">
  <a:clrScheme name="Forma de onda">
    <a:dk1>
      <a:sysClr val="windowText" lastClr="000000"/>
    </a:dk1>
    <a:lt1>
      <a:sysClr val="window" lastClr="FFFFFF"/>
    </a:lt1>
    <a:dk2>
      <a:srgbClr val="073E87"/>
    </a:dk2>
    <a:lt2>
      <a:srgbClr val="C6E7FC"/>
    </a:lt2>
    <a:accent1>
      <a:srgbClr val="31B6FD"/>
    </a:accent1>
    <a:accent2>
      <a:srgbClr val="4584D3"/>
    </a:accent2>
    <a:accent3>
      <a:srgbClr val="5BD078"/>
    </a:accent3>
    <a:accent4>
      <a:srgbClr val="A5D028"/>
    </a:accent4>
    <a:accent5>
      <a:srgbClr val="F5C040"/>
    </a:accent5>
    <a:accent6>
      <a:srgbClr val="05E0DB"/>
    </a:accent6>
    <a:hlink>
      <a:srgbClr val="0080FF"/>
    </a:hlink>
    <a:folHlink>
      <a:srgbClr val="5EAEFF"/>
    </a:folHlink>
  </a:clrScheme>
  <a:fontScheme name="Capital">
    <a:majorFont>
      <a:latin typeface="Calisto MT"/>
      <a:ea typeface=""/>
      <a:cs typeface=""/>
      <a:font script="Jpan" typeface="ＭＳ 明朝"/>
      <a:font script="Hans" typeface="宋体"/>
      <a:font script="Hant" typeface="新細明體"/>
    </a:majorFont>
    <a:minorFont>
      <a:latin typeface="Calisto MT"/>
      <a:ea typeface=""/>
      <a:cs typeface=""/>
      <a:font script="Jpan" typeface="ＭＳ 明朝"/>
      <a:font script="Hans" typeface="宋体"/>
      <a:font script="Hant" typeface="新細明體"/>
    </a:minorFont>
  </a:fontScheme>
  <a:fmtScheme name="Capital">
    <a:fillStyleLst>
      <a:solidFill>
        <a:schemeClr val="phClr"/>
      </a:solidFill>
      <a:blipFill rotWithShape="1">
        <a:blip xmlns:r="http://schemas.openxmlformats.org/officeDocument/2006/relationships" r:embed="rId1">
          <a:duotone>
            <a:schemeClr val="phClr">
              <a:satMod val="150000"/>
              <a:lumMod val="50000"/>
            </a:schemeClr>
            <a:schemeClr val="phClr">
              <a:satMod val="300000"/>
              <a:lumMod val="125000"/>
            </a:schemeClr>
          </a:duotone>
        </a:blip>
        <a:tile tx="0" ty="0" sx="100000" sy="100000" flip="none" algn="tl"/>
      </a:blipFill>
      <a:blipFill rotWithShape="1">
        <a:blip xmlns:r="http://schemas.openxmlformats.org/officeDocument/2006/relationships" r:embed="rId2">
          <a:duotone>
            <a:schemeClr val="phClr">
              <a:satMod val="135000"/>
              <a:lumMod val="80000"/>
            </a:schemeClr>
            <a:schemeClr val="phClr">
              <a:satMod val="250000"/>
              <a:lumMod val="150000"/>
            </a:schemeClr>
          </a:duotone>
        </a:blip>
        <a:stretch/>
      </a:blipFill>
    </a:fillStyleLst>
    <a:lnStyleLst>
      <a:ln w="12700" cap="flat" cmpd="sng" algn="ctr">
        <a:solidFill>
          <a:schemeClr val="phClr">
            <a:shade val="95000"/>
            <a:satMod val="105000"/>
          </a:schemeClr>
        </a:solidFill>
        <a:prstDash val="solid"/>
      </a:ln>
      <a:ln w="31750" cap="flat" cmpd="sng" algn="ctr">
        <a:solidFill>
          <a:schemeClr val="phClr">
            <a:shade val="90000"/>
          </a:schemeClr>
        </a:solidFill>
        <a:prstDash val="solid"/>
      </a:ln>
      <a:ln w="44450" cap="flat" cmpd="sng" algn="ctr">
        <a:solidFill>
          <a:schemeClr val="phClr">
            <a:shade val="85000"/>
          </a:schemeClr>
        </a:solidFill>
        <a:prstDash val="solid"/>
      </a:ln>
    </a:lnStyleLst>
    <a:effectStyleLst>
      <a:effectStyle>
        <a:effectLst/>
      </a:effectStyle>
      <a:effectStyle>
        <a:effectLst>
          <a:outerShdw blurRad="63500" sx="101000" sy="101000" algn="ctr" rotWithShape="0">
            <a:srgbClr val="000000">
              <a:alpha val="40000"/>
            </a:srgbClr>
          </a:outerShdw>
        </a:effectLst>
        <a:scene3d>
          <a:camera prst="perspectiveFront" fov="3000000"/>
          <a:lightRig rig="threePt" dir="tl"/>
        </a:scene3d>
        <a:sp3d>
          <a:bevelT w="0" h="0"/>
        </a:sp3d>
      </a:effectStyle>
      <a:effectStyle>
        <a:effectLst>
          <a:innerShdw blurRad="190500">
            <a:srgbClr val="000000">
              <a:alpha val="50000"/>
            </a:srgbClr>
          </a:innerShdw>
        </a:effectLst>
        <a:scene3d>
          <a:camera prst="perspectiveFront" fov="4800000"/>
          <a:lightRig rig="twoPt" dir="t">
            <a:rot lat="0" lon="0" rev="4800000"/>
          </a:lightRig>
        </a:scene3d>
        <a:sp3d>
          <a:bevelT w="0" h="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blipFill rotWithShape="1">
        <a:blip xmlns:r="http://schemas.openxmlformats.org/officeDocument/2006/relationships" r:embed="rId3">
          <a:duotone>
            <a:schemeClr val="phClr">
              <a:satMod val="150000"/>
              <a:lumMod val="50000"/>
            </a:schemeClr>
            <a:schemeClr val="phClr">
              <a:satMod val="400000"/>
              <a:lumMod val="160000"/>
            </a:schemeClr>
          </a:duotone>
        </a:blip>
        <a:stretch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Verano.thmx</Template>
  <TotalTime>894</TotalTime>
  <Words>348</Words>
  <Application>Microsoft Office PowerPoint</Application>
  <PresentationFormat>Presentación en pantalla (4:3)</PresentationFormat>
  <Paragraphs>39</Paragraphs>
  <Slides>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Capital</vt:lpstr>
      <vt:lpstr>COMISIÓN ESPECIAL DE EQUIDAD DE GÉNERO Informe de actividades  Noviembre 11 de 2013</vt:lpstr>
      <vt:lpstr> Seguimiento de acuerdos </vt:lpstr>
      <vt:lpstr> Seguimiento de acuerdos </vt:lpstr>
      <vt:lpstr>Denuncias atendidas por el PUEG (2006 - 2013)</vt:lpstr>
      <vt:lpstr>Conductas denunciadas</vt:lpstr>
      <vt:lpstr>Denuncias según su procedencia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COMISIÓN ESPECIAL DE EQUIDAD DE GÉNERO</dc:title>
  <dc:creator>Gloria</dc:creator>
  <cp:lastModifiedBy>ADMIN</cp:lastModifiedBy>
  <cp:revision>184</cp:revision>
  <cp:lastPrinted>2013-11-11T19:03:41Z</cp:lastPrinted>
  <dcterms:created xsi:type="dcterms:W3CDTF">2012-03-08T18:04:11Z</dcterms:created>
  <dcterms:modified xsi:type="dcterms:W3CDTF">2014-05-25T18:09:00Z</dcterms:modified>
</cp:coreProperties>
</file>